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3" r:id="rId8"/>
    <p:sldId id="264" r:id="rId9"/>
    <p:sldId id="265" r:id="rId10"/>
    <p:sldId id="276" r:id="rId11"/>
    <p:sldId id="277" r:id="rId12"/>
    <p:sldId id="278" r:id="rId13"/>
    <p:sldId id="266" r:id="rId14"/>
    <p:sldId id="267" r:id="rId15"/>
    <p:sldId id="268" r:id="rId16"/>
    <p:sldId id="269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0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9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4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4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0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5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C012-6D5E-374E-92B5-9BA1499DCEB4}" type="datetimeFigureOut">
              <a:rPr lang="en-US" smtClean="0"/>
              <a:t>14/11/13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FECD-FAE8-344D-8EA4-B7CE5EC9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4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G"/><Relationship Id="rId20" Type="http://schemas.openxmlformats.org/officeDocument/2006/relationships/image" Target="../media/image42.JPG"/><Relationship Id="rId21" Type="http://schemas.openxmlformats.org/officeDocument/2006/relationships/image" Target="../media/image43.JPG"/><Relationship Id="rId22" Type="http://schemas.openxmlformats.org/officeDocument/2006/relationships/image" Target="../media/image44.JPG"/><Relationship Id="rId23" Type="http://schemas.openxmlformats.org/officeDocument/2006/relationships/image" Target="../media/image45.png"/><Relationship Id="rId24" Type="http://schemas.openxmlformats.org/officeDocument/2006/relationships/image" Target="../media/image46.JPG"/><Relationship Id="rId25" Type="http://schemas.openxmlformats.org/officeDocument/2006/relationships/image" Target="../media/image47.png"/><Relationship Id="rId26" Type="http://schemas.openxmlformats.org/officeDocument/2006/relationships/image" Target="../media/image48.JPG"/><Relationship Id="rId27" Type="http://schemas.openxmlformats.org/officeDocument/2006/relationships/image" Target="../media/image49.png"/><Relationship Id="rId28" Type="http://schemas.openxmlformats.org/officeDocument/2006/relationships/image" Target="../media/image50.JPG"/><Relationship Id="rId29" Type="http://schemas.openxmlformats.org/officeDocument/2006/relationships/image" Target="../media/image51.png"/><Relationship Id="rId30" Type="http://schemas.openxmlformats.org/officeDocument/2006/relationships/image" Target="../media/image52.JPG"/><Relationship Id="rId10" Type="http://schemas.openxmlformats.org/officeDocument/2006/relationships/image" Target="../media/image32.png"/><Relationship Id="rId11" Type="http://schemas.openxmlformats.org/officeDocument/2006/relationships/image" Target="../media/image33.JPG"/><Relationship Id="rId12" Type="http://schemas.openxmlformats.org/officeDocument/2006/relationships/image" Target="../media/image34.png"/><Relationship Id="rId13" Type="http://schemas.openxmlformats.org/officeDocument/2006/relationships/image" Target="../media/image35.JPG"/><Relationship Id="rId14" Type="http://schemas.openxmlformats.org/officeDocument/2006/relationships/image" Target="../media/image36.JPG"/><Relationship Id="rId15" Type="http://schemas.openxmlformats.org/officeDocument/2006/relationships/image" Target="../media/image37.png"/><Relationship Id="rId16" Type="http://schemas.openxmlformats.org/officeDocument/2006/relationships/image" Target="../media/image38.gif"/><Relationship Id="rId17" Type="http://schemas.openxmlformats.org/officeDocument/2006/relationships/image" Target="../media/image39.jpeg"/><Relationship Id="rId18" Type="http://schemas.openxmlformats.org/officeDocument/2006/relationships/image" Target="../media/image40.JPG"/><Relationship Id="rId19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png"/><Relationship Id="rId7" Type="http://schemas.openxmlformats.org/officeDocument/2006/relationships/image" Target="../media/image29.gif"/><Relationship Id="rId8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600x1200-minimalistic-text-typography-change-creative-creativity-red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8"/>
            <a:ext cx="9144000" cy="5715000"/>
          </a:xfrm>
          <a:prstGeom prst="rect">
            <a:avLst/>
          </a:prstGeom>
        </p:spPr>
      </p:pic>
      <p:pic>
        <p:nvPicPr>
          <p:cNvPr id="7" name="Picture 6" descr="logo_arete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5213683" y="5731030"/>
            <a:ext cx="3908740" cy="1127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639" y="5768946"/>
            <a:ext cx="2141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Web Solutions </a:t>
            </a:r>
          </a:p>
          <a:p>
            <a:pPr algn="r"/>
            <a:r>
              <a:rPr lang="en-US" sz="2000" dirty="0" smtClean="0"/>
              <a:t>Software Solutions </a:t>
            </a:r>
          </a:p>
          <a:p>
            <a:pPr algn="r"/>
            <a:r>
              <a:rPr lang="en-US" sz="2000" dirty="0" smtClean="0"/>
              <a:t>Digital Marketing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 rot="418562">
            <a:off x="505595" y="751158"/>
            <a:ext cx="9246642" cy="120032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Why we do what we do</a:t>
            </a:r>
            <a:endParaRPr lang="en-US" sz="72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39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ckey-trainer-only-horse-in-mee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1905"/>
          </a:xfrm>
          <a:prstGeom prst="rect">
            <a:avLst/>
          </a:prstGeom>
        </p:spPr>
      </p:pic>
      <p:pic>
        <p:nvPicPr>
          <p:cNvPr id="6" name="Picture 5" descr="logo_arete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7586133" y="6415470"/>
            <a:ext cx="1536290" cy="443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6113" y="6500135"/>
            <a:ext cx="481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Web Solutions |  Software Solutions | Digital Marketing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96200"/>
            <a:ext cx="9122423" cy="646331"/>
          </a:xfrm>
          <a:prstGeom prst="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tailor made experience?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3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arete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7586133" y="6415470"/>
            <a:ext cx="1536290" cy="443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6113" y="6500135"/>
            <a:ext cx="481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Web Solutions |  Software Solutions | Digital Marketing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5488" y="5096200"/>
            <a:ext cx="9122423" cy="646331"/>
          </a:xfrm>
          <a:prstGeom prst="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call it Experience Modeling.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nothingLeft1920x10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9912" cy="50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kern="1500" dirty="0">
              <a:latin typeface="Trajan Pro" pitchFamily="18" charset="0"/>
            </a:endParaRPr>
          </a:p>
        </p:txBody>
      </p:sp>
      <p:pic>
        <p:nvPicPr>
          <p:cNvPr id="7" name="Picture 6" descr="arete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208876"/>
            <a:ext cx="4572000" cy="16491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2438400"/>
            <a:ext cx="6293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opperplate Gothic Bold" pitchFamily="34" charset="0"/>
              </a:rPr>
              <a:t>Experience change</a:t>
            </a:r>
            <a:endParaRPr lang="en-US" sz="4400" dirty="0">
              <a:latin typeface="Copperplate Gothic Bold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E7B27-0155-4B1F-B0AB-BC701ED561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2916" y="3207841"/>
            <a:ext cx="6513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kern="1500" dirty="0" smtClean="0">
                <a:solidFill>
                  <a:schemeClr val="bg1"/>
                </a:solidFill>
                <a:latin typeface="Trajan Pro" pitchFamily="18" charset="0"/>
              </a:rPr>
              <a:t>for lasting </a:t>
            </a:r>
            <a:r>
              <a:rPr lang="en-US" sz="4800" kern="1500" dirty="0" smtClean="0">
                <a:solidFill>
                  <a:schemeClr val="bg1"/>
                </a:solidFill>
                <a:latin typeface="Trajan Pro" pitchFamily="18" charset="0"/>
              </a:rPr>
              <a:t>impressions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58265" y="5378498"/>
            <a:ext cx="2924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Web Solutions </a:t>
            </a:r>
          </a:p>
          <a:p>
            <a:pPr algn="r"/>
            <a:r>
              <a:rPr lang="en-US" sz="2800" dirty="0" smtClean="0"/>
              <a:t>Software Solutions </a:t>
            </a:r>
          </a:p>
          <a:p>
            <a:pPr algn="r"/>
            <a:r>
              <a:rPr lang="en-US" sz="2800" dirty="0" smtClean="0"/>
              <a:t>Digital Marketing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413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are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244"/>
            <a:ext cx="2959100" cy="95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03640"/>
            <a:ext cx="9144000" cy="3168352"/>
          </a:xfrm>
          <a:prstGeom prst="rect">
            <a:avLst/>
          </a:prstGeom>
          <a:solidFill>
            <a:srgbClr val="B1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3021" y="1491672"/>
            <a:ext cx="3617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Welcome to Arete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5536" y="2427776"/>
            <a:ext cx="8442954" cy="1487093"/>
            <a:chOff x="251520" y="5373215"/>
            <a:chExt cx="7404968" cy="1296145"/>
          </a:xfrm>
        </p:grpSpPr>
        <p:pic>
          <p:nvPicPr>
            <p:cNvPr id="16" name="Picture 15" descr="Klood-digital-marke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5373215"/>
              <a:ext cx="1932360" cy="1286476"/>
            </a:xfrm>
            <a:prstGeom prst="rect">
              <a:avLst/>
            </a:prstGeom>
          </p:spPr>
        </p:pic>
        <p:pic>
          <p:nvPicPr>
            <p:cNvPr id="17" name="Picture 16" descr="internet-reputation-300x249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5373216"/>
              <a:ext cx="1977008" cy="1296144"/>
            </a:xfrm>
            <a:prstGeom prst="rect">
              <a:avLst/>
            </a:prstGeom>
          </p:spPr>
        </p:pic>
        <p:pic>
          <p:nvPicPr>
            <p:cNvPr id="18" name="Picture 17" descr="se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373216"/>
              <a:ext cx="1835696" cy="1296144"/>
            </a:xfrm>
            <a:prstGeom prst="rect">
              <a:avLst/>
            </a:prstGeom>
          </p:spPr>
        </p:pic>
        <p:pic>
          <p:nvPicPr>
            <p:cNvPr id="19" name="Picture 18" descr="website-redesig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5373216"/>
              <a:ext cx="1765424" cy="129614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15985" y="4527480"/>
            <a:ext cx="7947993" cy="2123658"/>
            <a:chOff x="467544" y="4509120"/>
            <a:chExt cx="7714199" cy="2123658"/>
          </a:xfrm>
        </p:grpSpPr>
        <p:grpSp>
          <p:nvGrpSpPr>
            <p:cNvPr id="15" name="Group 14"/>
            <p:cNvGrpSpPr/>
            <p:nvPr/>
          </p:nvGrpSpPr>
          <p:grpSpPr>
            <a:xfrm>
              <a:off x="467544" y="4509120"/>
              <a:ext cx="7714199" cy="2123658"/>
              <a:chOff x="446011" y="4941168"/>
              <a:chExt cx="7714199" cy="212365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46011" y="4941168"/>
                <a:ext cx="4550194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Redesign </a:t>
                </a:r>
                <a:endParaRPr lang="en-US" b="1" dirty="0" smtClean="0">
                  <a:solidFill>
                    <a:srgbClr val="000000"/>
                  </a:solidFill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Or</a:t>
                </a:r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r>
                  <a:rPr lang="en-US" sz="2400" b="1" dirty="0">
                    <a:solidFill>
                      <a:srgbClr val="000000"/>
                    </a:solidFill>
                  </a:rPr>
                  <a:t>D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evelop</a:t>
                </a:r>
                <a:endParaRPr lang="en-US" b="1" dirty="0">
                  <a:solidFill>
                    <a:srgbClr val="000000"/>
                  </a:solidFill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your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site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Or even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Create</a:t>
                </a:r>
                <a:endParaRPr lang="en-US" b="1" dirty="0" smtClean="0">
                  <a:solidFill>
                    <a:srgbClr val="0000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Customized Software Applications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60901" y="4941168"/>
                <a:ext cx="108234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Boost </a:t>
                </a:r>
                <a:endParaRPr lang="en-US" b="1" dirty="0">
                  <a:solidFill>
                    <a:srgbClr val="000000"/>
                  </a:solidFill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your rank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12727" y="4941168"/>
                <a:ext cx="171438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Manage</a:t>
                </a:r>
                <a:endParaRPr lang="en-US" b="1" dirty="0">
                  <a:solidFill>
                    <a:srgbClr val="000000"/>
                  </a:solidFill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 your reputation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34056" y="4941168"/>
                <a:ext cx="152615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Promote </a:t>
                </a:r>
                <a:endParaRPr lang="en-US" b="1" dirty="0" smtClean="0">
                  <a:solidFill>
                    <a:srgbClr val="000000"/>
                  </a:solidFill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your company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24899" y="5445224"/>
              <a:ext cx="180308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Analyze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your competitors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99992" y="5445224"/>
              <a:ext cx="16913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Rework</a:t>
              </a:r>
              <a:r>
                <a:rPr lang="en-US" sz="2400" dirty="0" smtClean="0"/>
                <a:t> </a:t>
              </a:r>
            </a:p>
            <a:p>
              <a:r>
                <a:rPr lang="en-US" dirty="0" smtClean="0"/>
                <a:t>on your content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2493" y="5426640"/>
              <a:ext cx="134589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Research</a:t>
              </a:r>
              <a:r>
                <a:rPr lang="en-US" sz="2400" dirty="0" smtClean="0"/>
                <a:t> </a:t>
              </a:r>
            </a:p>
            <a:p>
              <a:r>
                <a:rPr lang="en-US" dirty="0" smtClean="0"/>
                <a:t>your market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34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14045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04800" y="212725"/>
            <a:ext cx="297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77777"/>
                </a:solidFill>
                <a:latin typeface="Arial Black" pitchFamily="34" charset="0"/>
              </a:rPr>
              <a:t>A 3 Fold APPROACH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304800" y="609600"/>
            <a:ext cx="85328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8" name="Picture 7" descr="logo_aret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5" r="70737"/>
          <a:stretch/>
        </p:blipFill>
        <p:spPr>
          <a:xfrm>
            <a:off x="8172400" y="0"/>
            <a:ext cx="725907" cy="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4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04800" y="212725"/>
            <a:ext cx="7060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77777"/>
                </a:solidFill>
                <a:latin typeface="Arial Black" pitchFamily="34" charset="0"/>
              </a:rPr>
              <a:t>We practice SOCIAL MEDIA for ourselves too…..</a:t>
            </a:r>
            <a:endParaRPr lang="en-US" sz="2000" dirty="0" smtClean="0">
              <a:solidFill>
                <a:srgbClr val="777777"/>
              </a:solidFill>
              <a:latin typeface="Arial Black" pitchFamily="34" charset="0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304800" y="609600"/>
            <a:ext cx="85328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8" name="Picture 7" descr="logo_aret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5" r="70737"/>
          <a:stretch/>
        </p:blipFill>
        <p:spPr>
          <a:xfrm>
            <a:off x="8172400" y="0"/>
            <a:ext cx="725907" cy="664467"/>
          </a:xfrm>
          <a:prstGeom prst="rect">
            <a:avLst/>
          </a:prstGeom>
        </p:spPr>
      </p:pic>
      <p:pic>
        <p:nvPicPr>
          <p:cNvPr id="3" name="Picture 2" descr="Screen Shot 2013-10-31 at 2.44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9144000" cy="53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s on cl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277" y="0"/>
            <a:ext cx="10972719" cy="7317432"/>
          </a:xfrm>
          <a:prstGeom prst="rect">
            <a:avLst/>
          </a:prstGeom>
        </p:spPr>
      </p:pic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04800" y="212725"/>
            <a:ext cx="1894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WHY</a:t>
            </a:r>
            <a:r>
              <a:rPr lang="en-US" sz="2000" dirty="0" smtClean="0">
                <a:solidFill>
                  <a:srgbClr val="777777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ARETE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304800" y="609600"/>
            <a:ext cx="85328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8" name="Picture 7" descr="logo_aret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5" r="70737"/>
          <a:stretch/>
        </p:blipFill>
        <p:spPr>
          <a:xfrm>
            <a:off x="8172400" y="0"/>
            <a:ext cx="725907" cy="6644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525726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much of human history, we have</a:t>
            </a:r>
          </a:p>
          <a:p>
            <a:r>
              <a:rPr lang="en-US" sz="2400" dirty="0" smtClean="0"/>
              <a:t>Been on  a quest for perfection + control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47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raries-and-technolog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0"/>
            <a:ext cx="9143999" cy="6845920"/>
          </a:xfrm>
          <a:prstGeom prst="rect">
            <a:avLst/>
          </a:prstGeom>
        </p:spPr>
      </p:pic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04800" y="212725"/>
            <a:ext cx="1894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WHY ARETE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304800" y="609600"/>
            <a:ext cx="85328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8" name="Picture 7" descr="logo_aret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5" r="70737"/>
          <a:stretch/>
        </p:blipFill>
        <p:spPr>
          <a:xfrm>
            <a:off x="8172400" y="0"/>
            <a:ext cx="725907" cy="664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684076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created </a:t>
            </a:r>
            <a:r>
              <a:rPr lang="en-US" sz="2400" b="1" dirty="0" smtClean="0">
                <a:solidFill>
                  <a:schemeClr val="bg1"/>
                </a:solidFill>
              </a:rPr>
              <a:t>processes</a:t>
            </a:r>
            <a:r>
              <a:rPr lang="en-US" sz="2400" dirty="0" smtClean="0"/>
              <a:t>, enabling us to create our own </a:t>
            </a:r>
            <a:r>
              <a:rPr lang="en-US" sz="2400" b="1" dirty="0" smtClean="0">
                <a:solidFill>
                  <a:srgbClr val="FFFFFF"/>
                </a:solidFill>
              </a:rPr>
              <a:t>technology libraries</a:t>
            </a:r>
            <a:r>
              <a:rPr lang="en-US" sz="2400" dirty="0" smtClean="0"/>
              <a:t>, for </a:t>
            </a:r>
            <a:r>
              <a:rPr lang="en-US" sz="2400" dirty="0" smtClean="0">
                <a:solidFill>
                  <a:srgbClr val="FFFFFF"/>
                </a:solidFill>
              </a:rPr>
              <a:t>enhanced </a:t>
            </a:r>
            <a:r>
              <a:rPr lang="en-US" sz="2400" b="1" dirty="0" smtClean="0">
                <a:solidFill>
                  <a:srgbClr val="FFFFFF"/>
                </a:solidFill>
              </a:rPr>
              <a:t>production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2128183"/>
            <a:ext cx="9144000" cy="2812985"/>
            <a:chOff x="0" y="2019300"/>
            <a:chExt cx="9144000" cy="2812985"/>
          </a:xfrm>
        </p:grpSpPr>
        <p:pic>
          <p:nvPicPr>
            <p:cNvPr id="2" name="Picture 1" descr="Screen Shot 2013-11-07 at 5.29.45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19300"/>
              <a:ext cx="9144000" cy="281298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1520" y="3369766"/>
              <a:ext cx="244827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Journey of a thousand miles begins with a single step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1840" y="3501008"/>
              <a:ext cx="1356261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Hours worked</a:t>
              </a:r>
            </a:p>
            <a:p>
              <a:pPr algn="ctr"/>
              <a:r>
                <a:rPr lang="en-US" sz="1600" dirty="0" smtClean="0"/>
                <a:t>Since 2005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8024" y="3501008"/>
              <a:ext cx="825867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Lines of</a:t>
              </a:r>
            </a:p>
            <a:p>
              <a:pPr algn="ctr"/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0152" y="3501008"/>
              <a:ext cx="748923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Clients</a:t>
              </a:r>
            </a:p>
            <a:p>
              <a:pPr algn="ctr"/>
              <a:r>
                <a:rPr lang="en-US" sz="1600" dirty="0" smtClean="0"/>
                <a:t>served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61083" y="3501008"/>
              <a:ext cx="1101784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Projects</a:t>
              </a:r>
            </a:p>
            <a:p>
              <a:pPr algn="ctr"/>
              <a:r>
                <a:rPr lang="en-US" sz="1600" dirty="0" smtClean="0"/>
                <a:t>Completed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4368" y="3501008"/>
              <a:ext cx="110098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Years</a:t>
              </a:r>
            </a:p>
            <a:p>
              <a:pPr algn="ctr"/>
              <a:r>
                <a:rPr lang="en-US" sz="1600" dirty="0" smtClean="0"/>
                <a:t>Of </a:t>
              </a:r>
            </a:p>
            <a:p>
              <a:pPr algn="ctr"/>
              <a:r>
                <a:rPr lang="en-US" sz="1600" dirty="0" smtClean="0"/>
                <a:t>Experience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611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ood-digital-marke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727"/>
            <a:ext cx="9144000" cy="6087649"/>
          </a:xfrm>
          <a:prstGeom prst="rect">
            <a:avLst/>
          </a:prstGeom>
        </p:spPr>
      </p:pic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04800" y="212725"/>
            <a:ext cx="1894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77777"/>
                </a:solidFill>
                <a:latin typeface="Arial Black" pitchFamily="34" charset="0"/>
              </a:rPr>
              <a:t>WHY ARETE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304800" y="609600"/>
            <a:ext cx="85328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8" name="Picture 7" descr="logo_aret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5" r="70737"/>
          <a:stretch/>
        </p:blipFill>
        <p:spPr>
          <a:xfrm>
            <a:off x="8172400" y="0"/>
            <a:ext cx="725907" cy="664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43735"/>
            <a:ext cx="9144000" cy="769441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If its online…its got to  be from </a:t>
            </a:r>
            <a:r>
              <a:rPr lang="en-US" sz="3600" b="1" dirty="0" smtClean="0">
                <a:solidFill>
                  <a:srgbClr val="1F497D"/>
                </a:solidFill>
              </a:rPr>
              <a:t>………….</a:t>
            </a:r>
            <a:r>
              <a:rPr lang="en-US" sz="4400" b="1" dirty="0" smtClean="0">
                <a:solidFill>
                  <a:srgbClr val="FF0000"/>
                </a:solidFill>
              </a:rPr>
              <a:t>Arete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1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header_clien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8" b="13007"/>
          <a:stretch/>
        </p:blipFill>
        <p:spPr>
          <a:xfrm>
            <a:off x="-35496" y="4797152"/>
            <a:ext cx="9144000" cy="182880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67544" y="44624"/>
            <a:ext cx="8352928" cy="6264696"/>
            <a:chOff x="323528" y="404664"/>
            <a:chExt cx="8786605" cy="6535182"/>
          </a:xfrm>
        </p:grpSpPr>
        <p:pic>
          <p:nvPicPr>
            <p:cNvPr id="2" name="Picture 1" descr="aasth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772816"/>
              <a:ext cx="1438275" cy="476250"/>
            </a:xfrm>
            <a:prstGeom prst="rect">
              <a:avLst/>
            </a:prstGeom>
          </p:spPr>
        </p:pic>
        <p:pic>
          <p:nvPicPr>
            <p:cNvPr id="3" name="Picture 2" descr="adv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1676400" cy="1028700"/>
            </a:xfrm>
            <a:prstGeom prst="rect">
              <a:avLst/>
            </a:prstGeom>
          </p:spPr>
        </p:pic>
        <p:pic>
          <p:nvPicPr>
            <p:cNvPr id="4" name="Picture 3" descr="ashalini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492896"/>
              <a:ext cx="1609725" cy="304800"/>
            </a:xfrm>
            <a:prstGeom prst="rect">
              <a:avLst/>
            </a:prstGeom>
          </p:spPr>
        </p:pic>
        <p:pic>
          <p:nvPicPr>
            <p:cNvPr id="5" name="Picture 4" descr="bombay bible colleg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620688"/>
              <a:ext cx="2959100" cy="1638300"/>
            </a:xfrm>
            <a:prstGeom prst="rect">
              <a:avLst/>
            </a:prstGeom>
          </p:spPr>
        </p:pic>
        <p:pic>
          <p:nvPicPr>
            <p:cNvPr id="6" name="Picture 5" descr="davars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2282590"/>
              <a:ext cx="3251426" cy="825624"/>
            </a:xfrm>
            <a:prstGeom prst="rect">
              <a:avLst/>
            </a:prstGeom>
          </p:spPr>
        </p:pic>
        <p:pic>
          <p:nvPicPr>
            <p:cNvPr id="7" name="Picture 6" descr="download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958643"/>
              <a:ext cx="1781508" cy="1265808"/>
            </a:xfrm>
            <a:prstGeom prst="rect">
              <a:avLst/>
            </a:prstGeom>
          </p:spPr>
        </p:pic>
        <p:pic>
          <p:nvPicPr>
            <p:cNvPr id="8" name="Picture 7" descr="ekjute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3183994"/>
              <a:ext cx="971550" cy="1076325"/>
            </a:xfrm>
            <a:prstGeom prst="rect">
              <a:avLst/>
            </a:prstGeom>
          </p:spPr>
        </p:pic>
        <p:pic>
          <p:nvPicPr>
            <p:cNvPr id="9" name="Picture 8" descr="excel_dent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21" y="5587739"/>
              <a:ext cx="685800" cy="584200"/>
            </a:xfrm>
            <a:prstGeom prst="rect">
              <a:avLst/>
            </a:prstGeom>
          </p:spPr>
        </p:pic>
        <p:pic>
          <p:nvPicPr>
            <p:cNvPr id="10" name="Picture 9" descr="gh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385867"/>
              <a:ext cx="1095375" cy="1104900"/>
            </a:xfrm>
            <a:prstGeom prst="rect">
              <a:avLst/>
            </a:prstGeom>
          </p:spPr>
        </p:pic>
        <p:pic>
          <p:nvPicPr>
            <p:cNvPr id="11" name="Picture 10" descr="ghcspl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564" y="3709814"/>
              <a:ext cx="1104900" cy="800098"/>
            </a:xfrm>
            <a:prstGeom prst="rect">
              <a:avLst/>
            </a:prstGeom>
          </p:spPr>
        </p:pic>
        <p:pic>
          <p:nvPicPr>
            <p:cNvPr id="12" name="Picture 11" descr="harnawa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474" y="4385867"/>
              <a:ext cx="1038225" cy="809625"/>
            </a:xfrm>
            <a:prstGeom prst="rect">
              <a:avLst/>
            </a:prstGeom>
          </p:spPr>
        </p:pic>
        <p:pic>
          <p:nvPicPr>
            <p:cNvPr id="13" name="Picture 12" descr="hoteltrimurti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831" y="4761452"/>
              <a:ext cx="1436347" cy="363033"/>
            </a:xfrm>
            <a:prstGeom prst="rect">
              <a:avLst/>
            </a:prstGeom>
          </p:spPr>
        </p:pic>
        <p:pic>
          <p:nvPicPr>
            <p:cNvPr id="14" name="Picture 13" descr="instotech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899" y="3108877"/>
              <a:ext cx="2393157" cy="649864"/>
            </a:xfrm>
            <a:prstGeom prst="rect">
              <a:avLst/>
            </a:prstGeom>
          </p:spPr>
        </p:pic>
        <p:pic>
          <p:nvPicPr>
            <p:cNvPr id="15" name="Picture 14" descr="ise_top.gif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80" r="60485" b="1"/>
            <a:stretch/>
          </p:blipFill>
          <p:spPr>
            <a:xfrm>
              <a:off x="323528" y="6219751"/>
              <a:ext cx="3484782" cy="720095"/>
            </a:xfrm>
            <a:prstGeom prst="rect">
              <a:avLst/>
            </a:prstGeom>
          </p:spPr>
        </p:pic>
        <p:pic>
          <p:nvPicPr>
            <p:cNvPr id="16" name="Picture 15" descr="itm.jpe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672" y="4385867"/>
              <a:ext cx="1062361" cy="1062360"/>
            </a:xfrm>
            <a:prstGeom prst="rect">
              <a:avLst/>
            </a:prstGeom>
          </p:spPr>
        </p:pic>
        <p:pic>
          <p:nvPicPr>
            <p:cNvPr id="17" name="Picture 16" descr="kstars.JP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248" y="3556471"/>
              <a:ext cx="1581150" cy="819150"/>
            </a:xfrm>
            <a:prstGeom prst="rect">
              <a:avLst/>
            </a:prstGeom>
          </p:spPr>
        </p:pic>
        <p:pic>
          <p:nvPicPr>
            <p:cNvPr id="18" name="Picture 17" descr="kukreja.JP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618" y="4536101"/>
              <a:ext cx="737189" cy="745116"/>
            </a:xfrm>
            <a:prstGeom prst="rect">
              <a:avLst/>
            </a:prstGeom>
          </p:spPr>
        </p:pic>
        <p:pic>
          <p:nvPicPr>
            <p:cNvPr id="19" name="Picture 18" descr="lalit.JP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377" y="2733292"/>
              <a:ext cx="809625" cy="800099"/>
            </a:xfrm>
            <a:prstGeom prst="rect">
              <a:avLst/>
            </a:prstGeom>
          </p:spPr>
        </p:pic>
        <p:pic>
          <p:nvPicPr>
            <p:cNvPr id="20" name="Picture 19" descr="leena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474" y="5512622"/>
              <a:ext cx="1352550" cy="450702"/>
            </a:xfrm>
            <a:prstGeom prst="rect">
              <a:avLst/>
            </a:prstGeom>
          </p:spPr>
        </p:pic>
        <p:pic>
          <p:nvPicPr>
            <p:cNvPr id="21" name="Picture 20" descr="mahila.JP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620688"/>
              <a:ext cx="1181100" cy="781050"/>
            </a:xfrm>
            <a:prstGeom prst="rect">
              <a:avLst/>
            </a:prstGeom>
          </p:spPr>
        </p:pic>
        <p:pic>
          <p:nvPicPr>
            <p:cNvPr id="22" name="Picture 21" descr="micro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56792"/>
              <a:ext cx="1320800" cy="1028700"/>
            </a:xfrm>
            <a:prstGeom prst="rect">
              <a:avLst/>
            </a:prstGeom>
          </p:spPr>
        </p:pic>
        <p:pic>
          <p:nvPicPr>
            <p:cNvPr id="23" name="Picture 22" descr="mistry.JP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509" y="4536101"/>
              <a:ext cx="1543050" cy="600075"/>
            </a:xfrm>
            <a:prstGeom prst="rect">
              <a:avLst/>
            </a:prstGeom>
          </p:spPr>
        </p:pic>
        <p:pic>
          <p:nvPicPr>
            <p:cNvPr id="24" name="Picture 23" descr="neoalta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233" y="404664"/>
              <a:ext cx="2628900" cy="1155700"/>
            </a:xfrm>
            <a:prstGeom prst="rect">
              <a:avLst/>
            </a:prstGeom>
          </p:spPr>
        </p:pic>
        <p:pic>
          <p:nvPicPr>
            <p:cNvPr id="25" name="Picture 24" descr="sane.JP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986" y="1681654"/>
              <a:ext cx="2438400" cy="809625"/>
            </a:xfrm>
            <a:prstGeom prst="rect">
              <a:avLst/>
            </a:prstGeom>
          </p:spPr>
        </p:pic>
        <p:pic>
          <p:nvPicPr>
            <p:cNvPr id="26" name="Picture 25" descr="Screen Shot 2013-11-06 at 12.17.20 PM copy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486" y="2583846"/>
              <a:ext cx="2374900" cy="825500"/>
            </a:xfrm>
            <a:prstGeom prst="rect">
              <a:avLst/>
            </a:prstGeom>
          </p:spPr>
        </p:pic>
        <p:pic>
          <p:nvPicPr>
            <p:cNvPr id="27" name="Picture 26" descr="sk.JP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433" y="3484462"/>
              <a:ext cx="1155700" cy="1485900"/>
            </a:xfrm>
            <a:prstGeom prst="rect">
              <a:avLst/>
            </a:prstGeom>
          </p:spPr>
        </p:pic>
        <p:pic>
          <p:nvPicPr>
            <p:cNvPr id="28" name="Picture 27" descr="utkarshaa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632" y="3709814"/>
              <a:ext cx="1523999" cy="711200"/>
            </a:xfrm>
            <a:prstGeom prst="rect">
              <a:avLst/>
            </a:prstGeom>
          </p:spPr>
        </p:pic>
        <p:pic>
          <p:nvPicPr>
            <p:cNvPr id="29" name="Picture 28" descr="vrsccl.JP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899" y="5512622"/>
              <a:ext cx="1819275" cy="54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317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3"/>
            <a:ext cx="9214650" cy="5742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 Idea can </a:t>
            </a:r>
            <a:r>
              <a:rPr lang="en-US" dirty="0" smtClean="0"/>
              <a:t>change your mind</a:t>
            </a:r>
            <a:endParaRPr lang="en-US" dirty="0"/>
          </a:p>
        </p:txBody>
      </p:sp>
      <p:pic>
        <p:nvPicPr>
          <p:cNvPr id="5" name="Picture 4" descr="logo_arete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7586133" y="6415470"/>
            <a:ext cx="1536290" cy="443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6113" y="6500135"/>
            <a:ext cx="481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Web Solutions |  Software Solutions | Digital Marketing</a:t>
            </a:r>
            <a:endParaRPr lang="en-US" sz="1600" dirty="0"/>
          </a:p>
        </p:txBody>
      </p:sp>
      <p:pic>
        <p:nvPicPr>
          <p:cNvPr id="7" name="Picture 6" descr="Personal-development-plan-templa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1480">
            <a:off x="754118" y="2789354"/>
            <a:ext cx="3209391" cy="21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3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9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3881"/>
          </a:xfrm>
          <a:prstGeom prst="rect">
            <a:avLst/>
          </a:prstGeom>
        </p:spPr>
      </p:pic>
      <p:pic>
        <p:nvPicPr>
          <p:cNvPr id="8" name="Picture 7" descr="logo_aret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5" r="70737"/>
          <a:stretch/>
        </p:blipFill>
        <p:spPr>
          <a:xfrm>
            <a:off x="8172400" y="0"/>
            <a:ext cx="725907" cy="664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36900195" y="4258831"/>
            <a:ext cx="246080707" cy="2554545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Learn from yesterday,</a:t>
            </a:r>
          </a:p>
          <a:p>
            <a:pPr algn="r"/>
            <a:r>
              <a:rPr lang="en-US" sz="3200" dirty="0" smtClean="0"/>
              <a:t>Live for today,</a:t>
            </a:r>
          </a:p>
          <a:p>
            <a:pPr algn="r"/>
            <a:r>
              <a:rPr lang="en-US" sz="3200" dirty="0" smtClean="0"/>
              <a:t>Hope for tomorrow!</a:t>
            </a:r>
            <a:endParaRPr lang="en-US" sz="3200" dirty="0"/>
          </a:p>
          <a:p>
            <a:pPr algn="r"/>
            <a:r>
              <a:rPr lang="en-US" sz="3200" dirty="0" smtClean="0"/>
              <a:t>The important thing is </a:t>
            </a:r>
            <a:r>
              <a:rPr lang="en-US" sz="3200" b="1" dirty="0" smtClean="0"/>
              <a:t>not</a:t>
            </a:r>
            <a:r>
              <a:rPr lang="en-US" sz="3200" dirty="0" smtClean="0"/>
              <a:t> to stop questioning.</a:t>
            </a:r>
          </a:p>
          <a:p>
            <a:pPr algn="r"/>
            <a:r>
              <a:rPr lang="en-US" sz="3200" dirty="0" smtClean="0"/>
              <a:t>- Albert Einstein.</a:t>
            </a:r>
          </a:p>
        </p:txBody>
      </p:sp>
    </p:spTree>
    <p:extLst>
      <p:ext uri="{BB962C8B-B14F-4D97-AF65-F5344CB8AC3E}">
        <p14:creationId xmlns:p14="http://schemas.microsoft.com/office/powerpoint/2010/main" val="390373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deliver     solutions</a:t>
            </a:r>
            <a:endParaRPr lang="en-US" dirty="0"/>
          </a:p>
        </p:txBody>
      </p:sp>
      <p:pic>
        <p:nvPicPr>
          <p:cNvPr id="4" name="Content Placeholder 3" descr="2_ThinkOutside_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1176875"/>
            <a:ext cx="9156289" cy="4525963"/>
          </a:xfrm>
        </p:spPr>
      </p:pic>
      <p:sp>
        <p:nvSpPr>
          <p:cNvPr id="5" name="TextBox 4"/>
          <p:cNvSpPr txBox="1"/>
          <p:nvPr/>
        </p:nvSpPr>
        <p:spPr>
          <a:xfrm>
            <a:off x="1524000" y="1959745"/>
            <a:ext cx="17237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Visionary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8926" y="2603202"/>
            <a:ext cx="20070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Convincing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97" y="3229723"/>
            <a:ext cx="18808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Ambitious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90984" y="474133"/>
            <a:ext cx="276884" cy="592669"/>
            <a:chOff x="5054600" y="592666"/>
            <a:chExt cx="313266" cy="5418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181600" y="592666"/>
              <a:ext cx="186266" cy="5418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054600" y="846667"/>
              <a:ext cx="220133" cy="2878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056006" y="54505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awesome</a:t>
            </a:r>
            <a:endParaRPr lang="en-US" sz="2800" dirty="0"/>
          </a:p>
        </p:txBody>
      </p:sp>
      <p:pic>
        <p:nvPicPr>
          <p:cNvPr id="14" name="Picture 13" descr="logo_arete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7586133" y="6415470"/>
            <a:ext cx="1536290" cy="443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6113" y="6500135"/>
            <a:ext cx="481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Web Solutions |  Software Solutions | Digital Marketing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402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558"/>
            <a:ext cx="9144000" cy="4739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026" y="1591127"/>
            <a:ext cx="5658214" cy="3855473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“A brand is more than a </a:t>
            </a:r>
            <a:r>
              <a:rPr lang="en-US" sz="3600" dirty="0" smtClean="0">
                <a:solidFill>
                  <a:srgbClr val="FF0000"/>
                </a:solidFill>
              </a:rPr>
              <a:t>promise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smtClean="0"/>
              <a:t>it’s a commitment to create</a:t>
            </a:r>
            <a:br>
              <a:rPr lang="en-US" sz="3600" dirty="0" smtClean="0"/>
            </a:br>
            <a:r>
              <a:rPr lang="en-US" sz="3600" dirty="0" smtClean="0"/>
              <a:t>a </a:t>
            </a:r>
            <a:r>
              <a:rPr lang="en-US" sz="3600" dirty="0" smtClean="0">
                <a:solidFill>
                  <a:srgbClr val="FF0000"/>
                </a:solidFill>
              </a:rPr>
              <a:t>unique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experience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beyond </a:t>
            </a:r>
            <a:r>
              <a:rPr lang="en-US" sz="3600" dirty="0" smtClean="0">
                <a:solidFill>
                  <a:srgbClr val="FF0000"/>
                </a:solidFill>
              </a:rPr>
              <a:t>expectation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each</a:t>
            </a:r>
            <a:r>
              <a:rPr lang="en-US" sz="3600" dirty="0" smtClean="0"/>
              <a:t> time, </a:t>
            </a:r>
            <a:r>
              <a:rPr lang="en-US" sz="3600" dirty="0" smtClean="0">
                <a:solidFill>
                  <a:srgbClr val="FF0000"/>
                </a:solidFill>
              </a:rPr>
              <a:t>every </a:t>
            </a:r>
            <a:r>
              <a:rPr lang="en-US" sz="3600" dirty="0" smtClean="0"/>
              <a:t>time</a:t>
            </a:r>
            <a:br>
              <a:rPr lang="en-US" sz="3600" dirty="0" smtClean="0"/>
            </a:br>
            <a:r>
              <a:rPr lang="en-US" sz="3600" dirty="0" smtClean="0"/>
              <a:t>for your customers.”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commitment to deliver. (Quality)</a:t>
            </a:r>
            <a:endParaRPr lang="en-US" dirty="0"/>
          </a:p>
        </p:txBody>
      </p:sp>
      <p:pic>
        <p:nvPicPr>
          <p:cNvPr id="6" name="Picture 5" descr="logo_arete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7586133" y="6415470"/>
            <a:ext cx="1536290" cy="443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6113" y="6500135"/>
            <a:ext cx="481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Web Solutions |  Software Solutions | Digital Marketing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538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nt-Between-Be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424" y="0"/>
            <a:ext cx="10058400" cy="628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9326" y="1591127"/>
            <a:ext cx="4810913" cy="3855473"/>
          </a:xfrm>
        </p:spPr>
        <p:txBody>
          <a:bodyPr>
            <a:noAutofit/>
          </a:bodyPr>
          <a:lstStyle/>
          <a:p>
            <a:r>
              <a:rPr lang="en-US" sz="3600" dirty="0" smtClean="0"/>
              <a:t>With a vendor available at every corner, customers are seeking something different.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Standing a class apart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logo_arete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7586133" y="6415470"/>
            <a:ext cx="1536290" cy="443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6113" y="6500135"/>
            <a:ext cx="481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Web Solutions |  Software Solutions | Digital Marketing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0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Challenge</a:t>
            </a:r>
            <a:endParaRPr lang="en-US" dirty="0"/>
          </a:p>
        </p:txBody>
      </p:sp>
      <p:pic>
        <p:nvPicPr>
          <p:cNvPr id="6" name="Picture 5" descr="logo_arete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7586133" y="6415470"/>
            <a:ext cx="1536290" cy="443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6113" y="6500135"/>
            <a:ext cx="481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Web Solutions |  Software Solutions | Digital Marketing</a:t>
            </a:r>
            <a:endParaRPr lang="en-US" sz="1600" dirty="0"/>
          </a:p>
        </p:txBody>
      </p:sp>
      <p:pic>
        <p:nvPicPr>
          <p:cNvPr id="8" name="Picture 7" descr="Screen Shot 2013-11-14 at 2.09.2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6"/>
          <a:stretch/>
        </p:blipFill>
        <p:spPr>
          <a:xfrm>
            <a:off x="0" y="1239150"/>
            <a:ext cx="9144000" cy="45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4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892_1280x80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558"/>
            <a:ext cx="9144000" cy="4739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9448"/>
            <a:ext cx="9144000" cy="1200329"/>
          </a:xfrm>
          <a:solidFill>
            <a:srgbClr val="CCFFCC">
              <a:alpha val="39000"/>
            </a:srgbClr>
          </a:solidFill>
        </p:spPr>
        <p:txBody>
          <a:bodyPr wrap="square" anchor="ctr" anchorCtr="1">
            <a:spAutoFit/>
          </a:bodyPr>
          <a:lstStyle/>
          <a:p>
            <a:pPr algn="r"/>
            <a:r>
              <a:rPr lang="en-US" sz="3600" dirty="0" smtClean="0"/>
              <a:t>“Its no longer just the </a:t>
            </a:r>
            <a:r>
              <a:rPr lang="en-US" sz="3600" dirty="0" smtClean="0">
                <a:solidFill>
                  <a:srgbClr val="FFFFFF"/>
                </a:solidFill>
              </a:rPr>
              <a:t>Product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FFFF"/>
                </a:solidFill>
              </a:rPr>
              <a:t>Price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FFFF"/>
                </a:solidFill>
              </a:rPr>
              <a:t>Place </a:t>
            </a:r>
            <a:r>
              <a:rPr lang="en-US" sz="3600" dirty="0" smtClean="0"/>
              <a:t>or </a:t>
            </a:r>
            <a:r>
              <a:rPr lang="en-US" sz="3600" dirty="0" smtClean="0">
                <a:solidFill>
                  <a:srgbClr val="FFFFFF"/>
                </a:solidFill>
              </a:rPr>
              <a:t>Promotion </a:t>
            </a:r>
            <a:r>
              <a:rPr lang="en-US" sz="3600" dirty="0" smtClean="0"/>
              <a:t>“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 the change…</a:t>
            </a:r>
            <a:endParaRPr lang="en-US" dirty="0"/>
          </a:p>
        </p:txBody>
      </p:sp>
      <p:pic>
        <p:nvPicPr>
          <p:cNvPr id="6" name="Picture 5" descr="logo_arete_smal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7586133" y="6415470"/>
            <a:ext cx="1536290" cy="443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6113" y="6500135"/>
            <a:ext cx="481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Web Solutions |  Software Solutions | Digital Marketing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62480"/>
            <a:ext cx="9122423" cy="1200329"/>
          </a:xfrm>
          <a:prstGeom prst="rect">
            <a:avLst/>
          </a:prstGeom>
          <a:solidFill>
            <a:srgbClr val="CCFFCC">
              <a:alpha val="5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Its more about </a:t>
            </a:r>
            <a:r>
              <a:rPr lang="en-US" sz="3600" dirty="0" smtClean="0">
                <a:solidFill>
                  <a:srgbClr val="FF0000"/>
                </a:solidFill>
              </a:rPr>
              <a:t>Customer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Convenience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Communication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rgbClr val="FF0000"/>
                </a:solidFill>
              </a:rPr>
              <a:t>Cost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1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nbo-cardboard-box-robot-part-x-bp-24222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423" cy="6858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8" y="4078263"/>
            <a:ext cx="9144000" cy="2308324"/>
          </a:xfrm>
          <a:solidFill>
            <a:srgbClr val="CCFFCC">
              <a:alpha val="39000"/>
            </a:srgbClr>
          </a:solidFill>
        </p:spPr>
        <p:txBody>
          <a:bodyPr wrap="square" anchor="ctr" anchorCtr="1">
            <a:spAutoFit/>
          </a:bodyPr>
          <a:lstStyle/>
          <a:p>
            <a:pPr algn="r"/>
            <a:r>
              <a:rPr lang="en-US" sz="3600" dirty="0" smtClean="0"/>
              <a:t>“Because customers are now </a:t>
            </a:r>
            <a:r>
              <a:rPr lang="en-US" sz="3600" dirty="0" smtClean="0">
                <a:solidFill>
                  <a:schemeClr val="bg1"/>
                </a:solidFill>
              </a:rPr>
              <a:t>more informed</a:t>
            </a:r>
            <a:r>
              <a:rPr lang="en-US" sz="3600" dirty="0" smtClean="0"/>
              <a:t>, want to be </a:t>
            </a:r>
            <a:r>
              <a:rPr lang="en-US" sz="3600" dirty="0" smtClean="0">
                <a:solidFill>
                  <a:srgbClr val="FFFFFF"/>
                </a:solidFill>
              </a:rPr>
              <a:t>more connected </a:t>
            </a:r>
            <a:r>
              <a:rPr lang="en-US" sz="3600" dirty="0" smtClean="0"/>
              <a:t>with,  </a:t>
            </a:r>
            <a:r>
              <a:rPr lang="en-US" sz="3600" dirty="0" smtClean="0">
                <a:solidFill>
                  <a:srgbClr val="FFFFFF"/>
                </a:solidFill>
              </a:rPr>
              <a:t>share their interests more </a:t>
            </a:r>
            <a:r>
              <a:rPr lang="en-US" sz="3600" dirty="0" smtClean="0"/>
              <a:t>openly and want to feel </a:t>
            </a:r>
            <a:r>
              <a:rPr lang="en-US" sz="3600" dirty="0" smtClean="0">
                <a:solidFill>
                  <a:srgbClr val="FFFFFF"/>
                </a:solidFill>
              </a:rPr>
              <a:t>special or unique</a:t>
            </a:r>
            <a:r>
              <a:rPr lang="en-US" sz="3600" dirty="0" smtClean="0"/>
              <a:t>”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And why?</a:t>
            </a:r>
            <a:endParaRPr lang="en-US" dirty="0"/>
          </a:p>
        </p:txBody>
      </p:sp>
      <p:pic>
        <p:nvPicPr>
          <p:cNvPr id="6" name="Picture 5" descr="logo_arete_smal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7586133" y="6415470"/>
            <a:ext cx="1536290" cy="443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6113" y="6500135"/>
            <a:ext cx="481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Web Solutions |  Software Solutions | Digital Marketing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113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que-white-lily-wallpaper,1366x768,548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91890"/>
          </a:xfrm>
          <a:prstGeom prst="rect">
            <a:avLst/>
          </a:prstGeom>
        </p:spPr>
      </p:pic>
      <p:pic>
        <p:nvPicPr>
          <p:cNvPr id="6" name="Picture 5" descr="logo_arete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/>
        </p:blipFill>
        <p:spPr>
          <a:xfrm>
            <a:off x="7586133" y="6415470"/>
            <a:ext cx="1536290" cy="443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6113" y="6500135"/>
            <a:ext cx="481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Web Solutions |  Software Solutions | Digital Marketing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62480"/>
            <a:ext cx="9122423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does it take to create that unique experience?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385</Words>
  <Application>Microsoft Macintosh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An Idea can change your mind</vt:lpstr>
      <vt:lpstr>We can deliver     solutions</vt:lpstr>
      <vt:lpstr>“A brand is more than a promise, it’s a commitment to create a unique experience beyond expectation each time, every time for your customers.”</vt:lpstr>
      <vt:lpstr>With a vendor available at every corner, customers are seeking something different.</vt:lpstr>
      <vt:lpstr>PowerPoint Presentation</vt:lpstr>
      <vt:lpstr>“Its no longer just the Product, Price, Place or Promotion “</vt:lpstr>
      <vt:lpstr>“Because customers are now more informed, want to be more connected with,  share their interests more openly and want to feel special or unique”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Arete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Padmaja</dc:creator>
  <cp:lastModifiedBy>Padmaja</cp:lastModifiedBy>
  <cp:revision>17</cp:revision>
  <dcterms:created xsi:type="dcterms:W3CDTF">2013-11-14T04:07:48Z</dcterms:created>
  <dcterms:modified xsi:type="dcterms:W3CDTF">2013-11-14T11:27:50Z</dcterms:modified>
</cp:coreProperties>
</file>